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77" r:id="rId2"/>
    <p:sldId id="284" r:id="rId3"/>
    <p:sldId id="285" r:id="rId4"/>
    <p:sldId id="286" r:id="rId5"/>
    <p:sldId id="278" r:id="rId6"/>
    <p:sldId id="287" r:id="rId7"/>
    <p:sldId id="288" r:id="rId8"/>
    <p:sldId id="289" r:id="rId9"/>
    <p:sldId id="261" r:id="rId10"/>
    <p:sldId id="262" r:id="rId11"/>
    <p:sldId id="290" r:id="rId12"/>
    <p:sldId id="263" r:id="rId13"/>
    <p:sldId id="264" r:id="rId14"/>
    <p:sldId id="265" r:id="rId15"/>
    <p:sldId id="266" r:id="rId16"/>
    <p:sldId id="267" r:id="rId17"/>
    <p:sldId id="268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AC73E-D95C-4793-A659-4F5506A7808E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AC60-B0BD-4D46-896A-B17819A5E8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3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EDF8F4-25D0-490F-AC0D-123B108FDB31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0368F-E335-4963-A4F0-08F2D98A8430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3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EAC94F-F990-4B9D-A555-0D52FAD4CD90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90478-9DB0-435E-93DB-284E176B98CB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4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346AB-86C0-4343-A30E-7A7145A47203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B1843-9650-48DC-B1D4-B6941EC45A14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2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853AF2-971B-4F27-9A7E-6FDA4E87D907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5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7246E3-33D6-4CCB-BE22-0EA4CBD6C79B}" type="datetime1">
              <a:rPr lang="en-US" smtClean="0">
                <a:solidFill>
                  <a:srgbClr val="1D3641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D3641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B78CF-50B4-4465-A4A1-64AF752B2873}" type="slidenum">
              <a:rPr lang="en-US" smtClean="0">
                <a:solidFill>
                  <a:srgbClr val="1D364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83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1E356C-5638-4453-9F4D-EBC5B791E8C8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96FCE1-5746-4D34-911C-D32B231DF4F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6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686316-C7CD-4EDF-B84F-1ED1F2C68E62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3D7E9-56AB-434B-90A1-F162F827867D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0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8F5420-4ACA-4438-8007-A5CCBE01B4EC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AE7991-726F-4224-9C88-1FA135234407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38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E0507F-F138-4CA1-B3CE-3DE7244D08FD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D5A61-0C33-4623-B998-EF7D114D60E0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2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4E5902-74B0-4934-BEB1-B8CDD7978E67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6FF3D-A6F3-4292-BFE6-F5C9CF0DFDB4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576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823E74-267F-4E84-99FD-B46C7BC3BB10}" type="datetime1">
              <a:rPr lang="en-US" smtClean="0">
                <a:solidFill>
                  <a:srgbClr val="DFE6D0"/>
                </a:solidFill>
              </a:rPr>
              <a:pPr>
                <a:defRPr/>
              </a:pPr>
              <a:t>4/14/2012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A5A30-4075-417B-85A9-6B5F24B6B316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249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6AD831-20CB-45F2-8B4C-A8F5CAF1D48F}" type="datetime1">
              <a:rPr lang="en-US" smtClean="0">
                <a:solidFill>
                  <a:srgbClr val="DFE6D0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4/14/2012</a:t>
            </a:fld>
            <a:endParaRPr lang="en-US">
              <a:solidFill>
                <a:srgbClr val="DFE6D0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DFE6D0"/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744709-112A-4E40-8F44-920AB4BC391A}" type="slidenum">
              <a:rPr lang="en-US" smtClean="0">
                <a:solidFill>
                  <a:srgbClr val="DFE6D0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DFE6D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886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1000 to 5000 ppm – Increments of 1000 ppm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21070" y="312530"/>
            <a:ext cx="4739860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17543" y="316057"/>
            <a:ext cx="4746914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4410" y="299190"/>
            <a:ext cx="4713180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92457" y="341143"/>
            <a:ext cx="4797087" cy="777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11622" y="321979"/>
            <a:ext cx="4758757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78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Michaelis-Menten</a:t>
            </a:r>
            <a:r>
              <a:rPr lang="en-US" dirty="0"/>
              <a:t> Enzyme Kinetics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General Reaction Rate: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   E     +         S    </a:t>
            </a:r>
            <a:r>
              <a:rPr lang="en-US" dirty="0" smtClean="0">
                <a:sym typeface="Wingdings" pitchFamily="2" charset="2"/>
              </a:rPr>
              <a:t>       E-S               E       +          P</a:t>
            </a:r>
          </a:p>
          <a:p>
            <a:pPr marL="0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 pitchFamily="2" charset="2"/>
              </a:rPr>
              <a:t>E – Enzyme</a:t>
            </a:r>
          </a:p>
          <a:p>
            <a:pPr marL="0" indent="0">
              <a:buNone/>
            </a:pPr>
            <a:r>
              <a:rPr lang="en-US" sz="2000" dirty="0" smtClean="0">
                <a:sym typeface="Wingdings" pitchFamily="2" charset="2"/>
              </a:rPr>
              <a:t>S – Substrate</a:t>
            </a:r>
          </a:p>
          <a:p>
            <a:pPr marL="0" indent="0">
              <a:buNone/>
            </a:pPr>
            <a:r>
              <a:rPr lang="en-US" sz="2000" dirty="0" smtClean="0">
                <a:sym typeface="Wingdings" pitchFamily="2" charset="2"/>
              </a:rPr>
              <a:t>E-S – Enzyme-Substrate Complex</a:t>
            </a:r>
          </a:p>
          <a:p>
            <a:pPr marL="0" indent="0">
              <a:buNone/>
            </a:pPr>
            <a:r>
              <a:rPr lang="en-US" sz="2000" dirty="0" smtClean="0">
                <a:sym typeface="Wingdings" pitchFamily="2" charset="2"/>
              </a:rPr>
              <a:t>P - Product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181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</p:txBody>
      </p:sp>
      <p:sp>
        <p:nvSpPr>
          <p:cNvPr id="8" name="Pie 7"/>
          <p:cNvSpPr/>
          <p:nvPr/>
        </p:nvSpPr>
        <p:spPr>
          <a:xfrm rot="2722361">
            <a:off x="482832" y="3145387"/>
            <a:ext cx="990600" cy="914400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16200000">
            <a:off x="1940704" y="3328047"/>
            <a:ext cx="755904" cy="533400"/>
          </a:xfrm>
          <a:prstGeom prst="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e 9"/>
          <p:cNvSpPr/>
          <p:nvPr/>
        </p:nvSpPr>
        <p:spPr>
          <a:xfrm rot="2722361">
            <a:off x="3568930" y="3145387"/>
            <a:ext cx="990600" cy="914400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 rot="16200000">
            <a:off x="3952978" y="3335886"/>
            <a:ext cx="755904" cy="533400"/>
          </a:xfrm>
          <a:prstGeom prst="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e 11"/>
          <p:cNvSpPr/>
          <p:nvPr/>
        </p:nvSpPr>
        <p:spPr>
          <a:xfrm rot="2722361">
            <a:off x="5588231" y="3145385"/>
            <a:ext cx="990600" cy="914400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ardrop 12"/>
          <p:cNvSpPr/>
          <p:nvPr/>
        </p:nvSpPr>
        <p:spPr>
          <a:xfrm rot="13081383">
            <a:off x="7487038" y="3103661"/>
            <a:ext cx="990600" cy="914400"/>
          </a:xfrm>
          <a:prstGeom prst="teardrop">
            <a:avLst>
              <a:gd name="adj" fmla="val 12716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1428823" y="3318538"/>
            <a:ext cx="445277" cy="484643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6534222" y="3360265"/>
            <a:ext cx="445277" cy="484643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>
            <a:off x="2911929" y="3446561"/>
            <a:ext cx="457200" cy="228600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972051" y="3446561"/>
            <a:ext cx="364671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29718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71800" y="373380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k-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30480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Hydrolysis Mechanism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679139"/>
            <a:ext cx="381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u="sng" dirty="0">
                <a:sym typeface="Wingdings" pitchFamily="2" charset="2"/>
              </a:rPr>
              <a:t>Enzymes</a:t>
            </a:r>
            <a:r>
              <a:rPr lang="en-US" dirty="0">
                <a:sym typeface="Wingdings" pitchFamily="2" charset="2"/>
              </a:rPr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β - </a:t>
            </a:r>
            <a:r>
              <a:rPr lang="en-US" dirty="0" smtClean="0">
                <a:sym typeface="Wingdings" pitchFamily="2" charset="2"/>
              </a:rPr>
              <a:t>Beta </a:t>
            </a:r>
            <a:r>
              <a:rPr lang="en-US" dirty="0">
                <a:sym typeface="Wingdings" pitchFamily="2" charset="2"/>
              </a:rPr>
              <a:t>Amylase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l-GR" dirty="0">
                <a:latin typeface="Times New Roman"/>
                <a:cs typeface="Times New Roman"/>
                <a:sym typeface="Wingdings" pitchFamily="2" charset="2"/>
              </a:rPr>
              <a:t>α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- </a:t>
            </a:r>
            <a:r>
              <a:rPr lang="en-US" dirty="0" smtClean="0">
                <a:sym typeface="Wingdings" pitchFamily="2" charset="2"/>
              </a:rPr>
              <a:t>Alpha </a:t>
            </a:r>
            <a:r>
              <a:rPr lang="en-US" dirty="0">
                <a:sym typeface="Wingdings" pitchFamily="2" charset="2"/>
              </a:rPr>
              <a:t>Amylase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u="sng" dirty="0">
                <a:sym typeface="Wingdings" pitchFamily="2" charset="2"/>
              </a:rPr>
              <a:t>Substrate</a:t>
            </a:r>
            <a:r>
              <a:rPr lang="en-US" dirty="0">
                <a:sym typeface="Wingdings" pitchFamily="2" charset="2"/>
              </a:rPr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Starch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AP - Amylopectin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A - Amylose</a:t>
            </a:r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92564" y="1679138"/>
            <a:ext cx="55990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u="sng" dirty="0">
                <a:sym typeface="Wingdings" pitchFamily="2" charset="2"/>
              </a:rPr>
              <a:t>Products</a:t>
            </a:r>
            <a:r>
              <a:rPr lang="en-US" dirty="0">
                <a:sym typeface="Wingdings" pitchFamily="2" charset="2"/>
              </a:rPr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/>
              <a:t> - Mono-</a:t>
            </a:r>
            <a:r>
              <a:rPr lang="en-US" dirty="0" err="1" smtClean="0"/>
              <a:t>Saccharides</a:t>
            </a:r>
            <a:r>
              <a:rPr lang="en-US" dirty="0" smtClean="0"/>
              <a:t> (Fructose, Dextrose)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 - Di-</a:t>
            </a:r>
            <a:r>
              <a:rPr lang="en-US" dirty="0" err="1" smtClean="0"/>
              <a:t>Saccharides</a:t>
            </a:r>
            <a:r>
              <a:rPr lang="en-US" dirty="0" smtClean="0"/>
              <a:t> (Sucrose, Maltose)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 -Tri-Saccharides (</a:t>
            </a:r>
            <a:r>
              <a:rPr lang="en-US" dirty="0" err="1" smtClean="0"/>
              <a:t>Malto</a:t>
            </a:r>
            <a:r>
              <a:rPr lang="en-US" dirty="0" smtClean="0"/>
              <a:t>-Triose)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</a:t>
            </a:r>
            <a:r>
              <a:rPr lang="en-US" baseline="-25000" dirty="0" smtClean="0"/>
              <a:t>4</a:t>
            </a:r>
            <a:r>
              <a:rPr lang="en-US" dirty="0" smtClean="0"/>
              <a:t> - Tetra-Saccharides (</a:t>
            </a:r>
            <a:r>
              <a:rPr lang="en-US" dirty="0" err="1" smtClean="0"/>
              <a:t>Malto-Tetraose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</a:t>
            </a:r>
            <a:r>
              <a:rPr lang="en-US" sz="1400" baseline="-25000" dirty="0" smtClean="0"/>
              <a:t>&gt;</a:t>
            </a:r>
            <a:r>
              <a:rPr lang="en-US" baseline="-25000" dirty="0" smtClean="0"/>
              <a:t>4</a:t>
            </a:r>
            <a:r>
              <a:rPr lang="en-US" dirty="0" smtClean="0"/>
              <a:t> - Oligosaccharides (Higher Order Sugars)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 - </a:t>
            </a:r>
            <a:r>
              <a:rPr lang="en-US" dirty="0" err="1" smtClean="0"/>
              <a:t>Dextrins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4259935"/>
            <a:ext cx="86868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</a:t>
            </a:r>
            <a:r>
              <a:rPr lang="en-US" sz="2000" dirty="0" smtClean="0"/>
              <a:t>  + AP   </a:t>
            </a:r>
            <a:r>
              <a:rPr lang="en-US" sz="2000" dirty="0" smtClean="0">
                <a:sym typeface="Wingdings" pitchFamily="2" charset="2"/>
              </a:rPr>
              <a:t>   </a:t>
            </a: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 </a:t>
            </a:r>
            <a:r>
              <a:rPr lang="en-US" sz="2000" dirty="0" smtClean="0">
                <a:sym typeface="Wingdings" pitchFamily="2" charset="2"/>
              </a:rPr>
              <a:t>–AP     </a:t>
            </a: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</a:t>
            </a:r>
            <a:r>
              <a:rPr lang="en-US" sz="2000" dirty="0" smtClean="0">
                <a:sym typeface="Wingdings" pitchFamily="2" charset="2"/>
              </a:rPr>
              <a:t> + M</a:t>
            </a:r>
            <a:r>
              <a:rPr lang="en-US" sz="2000" baseline="-25000" dirty="0" smtClean="0">
                <a:sym typeface="Wingdings" pitchFamily="2" charset="2"/>
              </a:rPr>
              <a:t>1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2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>
                <a:sym typeface="Wingdings" pitchFamily="2" charset="2"/>
              </a:rPr>
              <a:t>D + </a:t>
            </a:r>
            <a:r>
              <a:rPr lang="en-US" sz="2000" dirty="0"/>
              <a:t>M</a:t>
            </a:r>
            <a:r>
              <a:rPr lang="en-US" sz="2000" baseline="-25000" dirty="0"/>
              <a:t>&gt;4</a:t>
            </a:r>
            <a:r>
              <a:rPr lang="en-US" sz="2000" dirty="0">
                <a:sym typeface="Wingdings" pitchFamily="2" charset="2"/>
              </a:rPr>
              <a:t> </a:t>
            </a:r>
            <a:endParaRPr lang="en-US" sz="2000" dirty="0" smtClean="0">
              <a:sym typeface="Wingdings" pitchFamily="2" charset="2"/>
            </a:endParaRPr>
          </a:p>
          <a:p>
            <a:pPr marL="0" indent="0" algn="just">
              <a:buNone/>
            </a:pP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</a:t>
            </a:r>
            <a:r>
              <a:rPr lang="en-US" sz="2000" dirty="0" smtClean="0"/>
              <a:t>  + A     </a:t>
            </a:r>
            <a:r>
              <a:rPr lang="en-US" sz="2000" dirty="0" smtClean="0">
                <a:sym typeface="Wingdings" pitchFamily="2" charset="2"/>
              </a:rPr>
              <a:t>   </a:t>
            </a: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 </a:t>
            </a:r>
            <a:r>
              <a:rPr lang="en-US" sz="2000" dirty="0" smtClean="0">
                <a:sym typeface="Wingdings" pitchFamily="2" charset="2"/>
              </a:rPr>
              <a:t>–A       </a:t>
            </a:r>
            <a:r>
              <a:rPr lang="en-US" sz="2000" dirty="0" smtClean="0"/>
              <a:t>E</a:t>
            </a:r>
            <a:r>
              <a:rPr lang="en-US" sz="2000" baseline="-25000" dirty="0" smtClean="0">
                <a:latin typeface="Times New Roman"/>
                <a:cs typeface="Times New Roman"/>
                <a:sym typeface="Wingdings" pitchFamily="2" charset="2"/>
              </a:rPr>
              <a:t>β</a:t>
            </a:r>
            <a:r>
              <a:rPr lang="en-US" sz="2000" dirty="0" smtClean="0">
                <a:sym typeface="Wingdings" pitchFamily="2" charset="2"/>
              </a:rPr>
              <a:t> + M</a:t>
            </a:r>
            <a:r>
              <a:rPr lang="en-US" sz="2000" baseline="-25000" dirty="0" smtClean="0">
                <a:sym typeface="Wingdings" pitchFamily="2" charset="2"/>
              </a:rPr>
              <a:t>1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2</a:t>
            </a:r>
            <a:r>
              <a:rPr lang="en-US" sz="2000" dirty="0" smtClean="0">
                <a:sym typeface="Wingdings" pitchFamily="2" charset="2"/>
              </a:rPr>
              <a:t> + D </a:t>
            </a:r>
            <a:r>
              <a:rPr lang="en-US" sz="2000" dirty="0">
                <a:sym typeface="Wingdings" pitchFamily="2" charset="2"/>
              </a:rPr>
              <a:t>+ </a:t>
            </a:r>
            <a:r>
              <a:rPr lang="en-US" sz="2000" dirty="0"/>
              <a:t>M</a:t>
            </a:r>
            <a:r>
              <a:rPr lang="en-US" sz="2000" baseline="-25000" dirty="0"/>
              <a:t>&gt;4</a:t>
            </a:r>
            <a:r>
              <a:rPr lang="en-US" sz="2000" dirty="0">
                <a:sym typeface="Wingdings" pitchFamily="2" charset="2"/>
              </a:rPr>
              <a:t> </a:t>
            </a:r>
            <a:endParaRPr lang="en-US" sz="2000" dirty="0" smtClean="0">
              <a:sym typeface="Wingdings" pitchFamily="2" charset="2"/>
            </a:endParaRPr>
          </a:p>
          <a:p>
            <a:pPr marL="0" indent="0" algn="just"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0" indent="0" algn="just">
              <a:buNone/>
            </a:pPr>
            <a:r>
              <a:rPr lang="en-US" sz="2000" dirty="0" smtClean="0"/>
              <a:t>E</a:t>
            </a:r>
            <a:r>
              <a:rPr lang="el-GR" sz="2000" baseline="-25000" dirty="0" smtClean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l-GR" sz="2000" dirty="0" smtClean="0"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US" sz="2000" dirty="0" smtClean="0"/>
              <a:t> + AP   </a:t>
            </a:r>
            <a:r>
              <a:rPr lang="en-US" sz="2000" dirty="0" smtClean="0">
                <a:sym typeface="Wingdings" pitchFamily="2" charset="2"/>
              </a:rPr>
              <a:t>   </a:t>
            </a:r>
            <a:r>
              <a:rPr lang="en-US" sz="2000" dirty="0"/>
              <a:t>E</a:t>
            </a:r>
            <a:r>
              <a:rPr lang="el-GR" sz="2000" baseline="-25000" dirty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l-GR" sz="2000" dirty="0"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–AP       </a:t>
            </a:r>
            <a:r>
              <a:rPr lang="en-US" sz="2000" dirty="0" smtClean="0"/>
              <a:t>E</a:t>
            </a:r>
            <a:r>
              <a:rPr lang="el-GR" sz="2000" baseline="-25000" dirty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n-US" sz="2000" dirty="0" smtClean="0">
                <a:sym typeface="Wingdings" pitchFamily="2" charset="2"/>
              </a:rPr>
              <a:t> 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1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2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3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4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 smtClean="0"/>
              <a:t>M</a:t>
            </a:r>
            <a:r>
              <a:rPr lang="en-US" sz="2000" baseline="-25000" dirty="0" smtClean="0"/>
              <a:t>&gt;4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 smtClean="0"/>
              <a:t>D </a:t>
            </a:r>
            <a:endParaRPr lang="en-US" sz="2000" dirty="0" smtClean="0">
              <a:sym typeface="Wingdings" pitchFamily="2" charset="2"/>
            </a:endParaRPr>
          </a:p>
          <a:p>
            <a:pPr marL="0" indent="0" algn="just">
              <a:buNone/>
            </a:pPr>
            <a:r>
              <a:rPr lang="en-US" sz="2000" dirty="0" smtClean="0"/>
              <a:t>E</a:t>
            </a:r>
            <a:r>
              <a:rPr lang="el-GR" sz="2000" baseline="-25000" dirty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l-GR" sz="2000" dirty="0"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US" sz="2000" dirty="0"/>
              <a:t> + </a:t>
            </a:r>
            <a:r>
              <a:rPr lang="en-US" sz="2000" dirty="0" smtClean="0"/>
              <a:t>A     </a:t>
            </a:r>
            <a:r>
              <a:rPr lang="en-US" sz="2000" dirty="0" smtClean="0">
                <a:sym typeface="Wingdings" pitchFamily="2" charset="2"/>
              </a:rPr>
              <a:t>   </a:t>
            </a:r>
            <a:r>
              <a:rPr lang="en-US" sz="2000" dirty="0"/>
              <a:t>E</a:t>
            </a:r>
            <a:r>
              <a:rPr lang="el-GR" sz="2000" baseline="-25000" dirty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l-GR" sz="2000" dirty="0">
                <a:latin typeface="Times New Roman"/>
                <a:cs typeface="Times New Roman"/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–A       </a:t>
            </a:r>
            <a:r>
              <a:rPr lang="en-US" sz="2000" dirty="0"/>
              <a:t>E</a:t>
            </a:r>
            <a:r>
              <a:rPr lang="el-GR" sz="2000" baseline="-25000" dirty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+ 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/>
              <a:t>M</a:t>
            </a:r>
            <a:r>
              <a:rPr lang="en-US" sz="2000" baseline="-25000" dirty="0"/>
              <a:t>3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/>
              <a:t>M</a:t>
            </a:r>
            <a:r>
              <a:rPr lang="en-US" sz="2000" baseline="-25000" dirty="0"/>
              <a:t>4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/>
              <a:t>M</a:t>
            </a:r>
            <a:r>
              <a:rPr lang="en-US" sz="2000" baseline="-25000" dirty="0"/>
              <a:t>&gt;4</a:t>
            </a:r>
            <a:r>
              <a:rPr lang="en-US" sz="2000" dirty="0">
                <a:sym typeface="Wingdings" pitchFamily="2" charset="2"/>
              </a:rPr>
              <a:t> + </a:t>
            </a:r>
            <a:r>
              <a:rPr lang="en-US" sz="2000" dirty="0"/>
              <a:t>D </a:t>
            </a:r>
            <a:r>
              <a:rPr lang="en-US" sz="2000" dirty="0" smtClean="0">
                <a:sym typeface="Wingdings" pitchFamily="2" charset="2"/>
              </a:rPr>
              <a:t> </a:t>
            </a:r>
            <a:endParaRPr lang="en-US" sz="2000" dirty="0">
              <a:sym typeface="Wingdings" pitchFamily="2" charset="2"/>
            </a:endParaRPr>
          </a:p>
          <a:p>
            <a:pPr algn="just"/>
            <a:endParaRPr lang="en-US" dirty="0" smtClean="0">
              <a:sym typeface="Wingdings" pitchFamily="2" charset="2"/>
            </a:endParaRPr>
          </a:p>
          <a:p>
            <a:pPr algn="just"/>
            <a:endParaRPr lang="en-US" dirty="0" smtClean="0">
              <a:sym typeface="Wingdings" pitchFamily="2" charset="2"/>
            </a:endParaRPr>
          </a:p>
          <a:p>
            <a:pPr marL="365760" lvl="1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3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Assumptions/Simplifications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Inability to distinguish between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and </a:t>
            </a:r>
            <a:r>
              <a:rPr lang="el-GR" dirty="0" smtClean="0">
                <a:latin typeface="Times New Roman"/>
                <a:cs typeface="Times New Roman"/>
              </a:rPr>
              <a:t>β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Initial Concentrations:</a:t>
            </a:r>
          </a:p>
          <a:p>
            <a:pPr lvl="1"/>
            <a:r>
              <a:rPr lang="en-US" dirty="0" smtClean="0"/>
              <a:t>E</a:t>
            </a:r>
            <a:r>
              <a:rPr lang="el-GR" baseline="-25000" dirty="0" smtClean="0">
                <a:latin typeface="Times New Roman"/>
                <a:cs typeface="Times New Roman"/>
                <a:sym typeface="Wingdings" pitchFamily="2" charset="2"/>
              </a:rPr>
              <a:t>α</a:t>
            </a:r>
            <a:r>
              <a:rPr lang="en-US" baseline="-25000" dirty="0" smtClean="0">
                <a:latin typeface="Times New Roman"/>
                <a:cs typeface="Times New Roman"/>
                <a:sym typeface="Wingdings" pitchFamily="2" charset="2"/>
              </a:rPr>
              <a:t> + </a:t>
            </a:r>
            <a:r>
              <a:rPr lang="en-US" dirty="0" smtClean="0"/>
              <a:t>E</a:t>
            </a:r>
            <a:r>
              <a:rPr lang="en-US" baseline="-25000" dirty="0" smtClean="0">
                <a:latin typeface="Times New Roman"/>
                <a:cs typeface="Times New Roman"/>
                <a:sym typeface="Wingdings" pitchFamily="2" charset="2"/>
              </a:rPr>
              <a:t>β 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/>
              <a:t>= 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Inability to distinguish between AP and A Starch</a:t>
            </a:r>
          </a:p>
          <a:p>
            <a:pPr lvl="1"/>
            <a:r>
              <a:rPr lang="en-US" dirty="0" smtClean="0"/>
              <a:t>Both Starches lead to same products</a:t>
            </a:r>
          </a:p>
          <a:p>
            <a:pPr lvl="1"/>
            <a:r>
              <a:rPr lang="en-US" dirty="0" smtClean="0"/>
              <a:t>AP + P = 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Dextrin Formation is negligible </a:t>
            </a:r>
            <a:r>
              <a:rPr lang="en-US" dirty="0" err="1" smtClean="0"/>
              <a:t>wrt</a:t>
            </a:r>
            <a:r>
              <a:rPr lang="en-US" dirty="0" smtClean="0"/>
              <a:t> </a:t>
            </a:r>
            <a:r>
              <a:rPr lang="en-US" dirty="0" err="1" smtClean="0"/>
              <a:t>Sugars’s</a:t>
            </a:r>
            <a:endParaRPr lang="en-US" dirty="0" smtClean="0"/>
          </a:p>
          <a:p>
            <a:pPr lvl="1"/>
            <a:r>
              <a:rPr lang="en-US" dirty="0" err="1" smtClean="0"/>
              <a:t>dD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= 0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Starch hydrolysis is to completion</a:t>
            </a:r>
          </a:p>
          <a:p>
            <a:pPr lvl="1"/>
            <a:r>
              <a:rPr lang="en-US" dirty="0" smtClean="0"/>
              <a:t>No [A] or [AP] left over in products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: Everything is converted to Higher Order Sugars </a:t>
            </a:r>
          </a:p>
          <a:p>
            <a:pPr marL="36576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823" y="120810"/>
            <a:ext cx="8229600" cy="1143000"/>
          </a:xfrm>
        </p:spPr>
        <p:txBody>
          <a:bodyPr/>
          <a:lstStyle/>
          <a:p>
            <a:r>
              <a:rPr lang="en-US" dirty="0" smtClean="0"/>
              <a:t>Simplified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DFE6D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61217" y="1668509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   </a:t>
            </a:r>
            <a:r>
              <a:rPr lang="en-US" dirty="0"/>
              <a:t>E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dirty="0"/>
              <a:t>M</a:t>
            </a:r>
            <a:r>
              <a:rPr lang="en-US" baseline="-25000" dirty="0"/>
              <a:t>2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8762" y="2123745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   </a:t>
            </a:r>
            <a:r>
              <a:rPr lang="en-US" dirty="0"/>
              <a:t>E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68762" y="2600085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   </a:t>
            </a:r>
            <a:r>
              <a:rPr lang="en-US" dirty="0"/>
              <a:t>E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dirty="0" smtClean="0"/>
              <a:t>M</a:t>
            </a:r>
            <a:r>
              <a:rPr lang="en-US" baseline="-25000" dirty="0" smtClean="0"/>
              <a:t>4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75910" y="1282578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1" name="Rectangle 10"/>
          <p:cNvSpPr/>
          <p:nvPr/>
        </p:nvSpPr>
        <p:spPr>
          <a:xfrm>
            <a:off x="2875910" y="1668509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2" name="Rectangle 11"/>
          <p:cNvSpPr/>
          <p:nvPr/>
        </p:nvSpPr>
        <p:spPr>
          <a:xfrm>
            <a:off x="2875910" y="2600085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2875910" y="2123745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21823" y="1643406"/>
            <a:ext cx="2082621" cy="856309"/>
            <a:chOff x="2748784" y="1480066"/>
            <a:chExt cx="2082621" cy="856309"/>
          </a:xfrm>
        </p:grpSpPr>
        <p:sp>
          <p:nvSpPr>
            <p:cNvPr id="5" name="Rectangle 4"/>
            <p:cNvSpPr/>
            <p:nvPr/>
          </p:nvSpPr>
          <p:spPr>
            <a:xfrm>
              <a:off x="2748784" y="1730721"/>
              <a:ext cx="20826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dirty="0" smtClean="0"/>
                <a:t>E  </a:t>
              </a:r>
              <a:r>
                <a:rPr lang="en-US" dirty="0"/>
                <a:t>+ </a:t>
              </a:r>
              <a:r>
                <a:rPr lang="en-US" dirty="0" smtClean="0"/>
                <a:t> S   </a:t>
              </a:r>
              <a:r>
                <a:rPr lang="en-US" dirty="0" smtClean="0">
                  <a:sym typeface="Wingdings" pitchFamily="2" charset="2"/>
                </a:rPr>
                <a:t>    </a:t>
              </a:r>
              <a:r>
                <a:rPr lang="en-US" dirty="0" smtClean="0"/>
                <a:t>E</a:t>
              </a:r>
              <a:r>
                <a:rPr lang="en-US" baseline="-25000" dirty="0" smtClean="0">
                  <a:latin typeface="Times New Roman"/>
                  <a:cs typeface="Times New Roman"/>
                  <a:sym typeface="Wingdings" pitchFamily="2" charset="2"/>
                </a:rPr>
                <a:t> </a:t>
              </a:r>
              <a:r>
                <a:rPr lang="en-US" dirty="0" smtClean="0">
                  <a:sym typeface="Wingdings" pitchFamily="2" charset="2"/>
                </a:rPr>
                <a:t>–S</a:t>
              </a:r>
              <a:endParaRPr lang="en-US" dirty="0">
                <a:sym typeface="Wingdings" pitchFamily="2" charset="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87831" y="1480066"/>
              <a:ext cx="3706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k</a:t>
              </a:r>
              <a:r>
                <a:rPr lang="en-US" baseline="-25000" dirty="0" err="1"/>
                <a:t>f</a:t>
              </a:r>
              <a:endParaRPr lang="en-US" baseline="-25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87831" y="1967043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k</a:t>
              </a:r>
              <a:r>
                <a:rPr lang="en-US" baseline="-25000" dirty="0" smtClean="0"/>
                <a:t>b</a:t>
              </a:r>
              <a:endParaRPr lang="en-US" baseline="-250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068762" y="1292385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   </a:t>
            </a:r>
            <a:r>
              <a:rPr lang="en-US" dirty="0"/>
              <a:t>E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dirty="0"/>
              <a:t>M</a:t>
            </a:r>
            <a:r>
              <a:rPr lang="en-US" baseline="-25000" dirty="0"/>
              <a:t>1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04444" y="1913501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143000" y="3733800"/>
            <a:ext cx="195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= </a:t>
            </a:r>
            <a:r>
              <a:rPr lang="en-US" dirty="0" err="1"/>
              <a:t>k</a:t>
            </a:r>
            <a:r>
              <a:rPr lang="en-US" baseline="-25000" dirty="0" err="1"/>
              <a:t>f</a:t>
            </a:r>
            <a:r>
              <a:rPr lang="en-US" dirty="0" smtClean="0"/>
              <a:t>[E][S] - k</a:t>
            </a:r>
            <a:r>
              <a:rPr lang="en-US" baseline="-25000" dirty="0" smtClean="0"/>
              <a:t>b</a:t>
            </a:r>
            <a:r>
              <a:rPr lang="en-US" dirty="0" smtClean="0"/>
              <a:t>[ES</a:t>
            </a:r>
            <a:r>
              <a:rPr lang="en-US" dirty="0"/>
              <a:t>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20" name="Rectangle 19"/>
          <p:cNvSpPr/>
          <p:nvPr/>
        </p:nvSpPr>
        <p:spPr>
          <a:xfrm>
            <a:off x="1132671" y="4103132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2</a:t>
            </a:r>
            <a:r>
              <a:rPr lang="en-US" dirty="0" smtClean="0"/>
              <a:t>= k</a:t>
            </a:r>
            <a:r>
              <a:rPr lang="en-US" baseline="-25000" dirty="0" smtClean="0"/>
              <a:t>2</a:t>
            </a:r>
            <a:r>
              <a:rPr lang="en-US" dirty="0" smtClean="0"/>
              <a:t>[ES]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21" name="Rectangle 20"/>
          <p:cNvSpPr/>
          <p:nvPr/>
        </p:nvSpPr>
        <p:spPr>
          <a:xfrm>
            <a:off x="1132813" y="447523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3</a:t>
            </a:r>
            <a:r>
              <a:rPr lang="en-US" dirty="0" smtClean="0"/>
              <a:t>= k</a:t>
            </a:r>
            <a:r>
              <a:rPr lang="en-US" baseline="-25000" dirty="0" smtClean="0"/>
              <a:t>3</a:t>
            </a:r>
            <a:r>
              <a:rPr lang="en-US" dirty="0" smtClean="0"/>
              <a:t>[ES]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1143000" y="4844566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4</a:t>
            </a:r>
            <a:r>
              <a:rPr lang="en-US" dirty="0" smtClean="0"/>
              <a:t>= k</a:t>
            </a:r>
            <a:r>
              <a:rPr lang="en-US" baseline="-25000" dirty="0" smtClean="0"/>
              <a:t>4</a:t>
            </a:r>
            <a:r>
              <a:rPr lang="en-US" dirty="0" smtClean="0"/>
              <a:t>[ES]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1143000" y="521389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/>
              <a:t>5</a:t>
            </a:r>
            <a:r>
              <a:rPr lang="en-US" dirty="0" smtClean="0"/>
              <a:t>= k</a:t>
            </a:r>
            <a:r>
              <a:rPr lang="en-US" baseline="-25000" dirty="0"/>
              <a:t>5</a:t>
            </a:r>
            <a:r>
              <a:rPr lang="en-US" dirty="0" smtClean="0"/>
              <a:t>[ES]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25" name="Rectangle 24"/>
          <p:cNvSpPr/>
          <p:nvPr/>
        </p:nvSpPr>
        <p:spPr>
          <a:xfrm>
            <a:off x="4767682" y="3690567"/>
            <a:ext cx="2896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E</a:t>
            </a:r>
            <a:r>
              <a:rPr lang="en-US" dirty="0" smtClean="0"/>
              <a:t>= -r</a:t>
            </a:r>
            <a:r>
              <a:rPr lang="en-US" baseline="-25000" dirty="0" smtClean="0"/>
              <a:t>1 </a:t>
            </a:r>
            <a:r>
              <a:rPr lang="en-US" dirty="0" smtClean="0"/>
              <a:t>+ r</a:t>
            </a:r>
            <a:r>
              <a:rPr lang="en-US" baseline="-25000" dirty="0" smtClean="0"/>
              <a:t>2 </a:t>
            </a:r>
            <a:r>
              <a:rPr lang="en-US" dirty="0"/>
              <a:t>+ </a:t>
            </a:r>
            <a:r>
              <a:rPr lang="en-US" dirty="0" smtClean="0"/>
              <a:t>r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r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r</a:t>
            </a:r>
            <a:r>
              <a:rPr lang="en-US" baseline="-25000" dirty="0" smtClean="0"/>
              <a:t>5</a:t>
            </a:r>
            <a:r>
              <a:rPr lang="en-US" dirty="0" smtClean="0"/>
              <a:t>+ r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26" name="Rectangle 25"/>
          <p:cNvSpPr/>
          <p:nvPr/>
        </p:nvSpPr>
        <p:spPr>
          <a:xfrm>
            <a:off x="1219200" y="3352800"/>
            <a:ext cx="1556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Reaction Rates:</a:t>
            </a:r>
            <a:endParaRPr lang="en-US" baseline="-25000" dirty="0"/>
          </a:p>
        </p:txBody>
      </p:sp>
      <p:sp>
        <p:nvSpPr>
          <p:cNvPr id="27" name="Rectangle 26"/>
          <p:cNvSpPr/>
          <p:nvPr/>
        </p:nvSpPr>
        <p:spPr>
          <a:xfrm>
            <a:off x="4765737" y="3333649"/>
            <a:ext cx="1477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Species Rates:</a:t>
            </a:r>
            <a:endParaRPr lang="en-US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4765737" y="4066947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S</a:t>
            </a:r>
            <a:r>
              <a:rPr lang="en-US" dirty="0" smtClean="0"/>
              <a:t>= </a:t>
            </a:r>
            <a:r>
              <a:rPr lang="en-US" dirty="0"/>
              <a:t>-</a:t>
            </a:r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9" name="Rectangle 28"/>
          <p:cNvSpPr/>
          <p:nvPr/>
        </p:nvSpPr>
        <p:spPr>
          <a:xfrm>
            <a:off x="4767682" y="4429231"/>
            <a:ext cx="2553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ES</a:t>
            </a:r>
            <a:r>
              <a:rPr lang="en-US" dirty="0" smtClean="0"/>
              <a:t>= r</a:t>
            </a:r>
            <a:r>
              <a:rPr lang="en-US" baseline="-25000" dirty="0" smtClean="0"/>
              <a:t>1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baseline="-25000" dirty="0"/>
              <a:t>2 </a:t>
            </a:r>
            <a:r>
              <a:rPr lang="en-US" dirty="0" smtClean="0"/>
              <a:t>- </a:t>
            </a:r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r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dirty="0" smtClean="0"/>
              <a:t>- r</a:t>
            </a:r>
            <a:r>
              <a:rPr lang="en-US" baseline="-25000" dirty="0" smtClean="0"/>
              <a:t>5 </a:t>
            </a:r>
            <a:r>
              <a:rPr lang="en-US" dirty="0"/>
              <a:t>-</a:t>
            </a:r>
            <a:r>
              <a:rPr lang="en-US" dirty="0" smtClean="0"/>
              <a:t> r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31" name="Rectangle 30"/>
          <p:cNvSpPr/>
          <p:nvPr/>
        </p:nvSpPr>
        <p:spPr>
          <a:xfrm>
            <a:off x="4767682" y="4804578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M1</a:t>
            </a:r>
            <a:r>
              <a:rPr lang="en-US" dirty="0" smtClean="0"/>
              <a:t>= r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2" name="Rectangle 31"/>
          <p:cNvSpPr/>
          <p:nvPr/>
        </p:nvSpPr>
        <p:spPr>
          <a:xfrm>
            <a:off x="4765737" y="5181146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M2</a:t>
            </a:r>
            <a:r>
              <a:rPr lang="en-US" dirty="0" smtClean="0"/>
              <a:t>= r</a:t>
            </a:r>
            <a:r>
              <a:rPr lang="en-US" baseline="-25000" dirty="0"/>
              <a:t>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765737" y="5543244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M3</a:t>
            </a:r>
            <a:r>
              <a:rPr lang="en-US" dirty="0" smtClean="0"/>
              <a:t>= r</a:t>
            </a:r>
            <a:r>
              <a:rPr lang="en-US" baseline="-25000" dirty="0"/>
              <a:t>4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740890" y="5912576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M4</a:t>
            </a:r>
            <a:r>
              <a:rPr lang="en-US" dirty="0" smtClean="0"/>
              <a:t>= r</a:t>
            </a:r>
            <a:r>
              <a:rPr lang="en-US" baseline="-25000" dirty="0"/>
              <a:t>5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106581" y="3006981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   </a:t>
            </a:r>
            <a:r>
              <a:rPr lang="en-US" dirty="0"/>
              <a:t>E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dirty="0" smtClean="0"/>
              <a:t>M</a:t>
            </a:r>
            <a:r>
              <a:rPr lang="en-US" baseline="-25000" dirty="0" smtClean="0"/>
              <a:t>&gt;4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75910" y="2980729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/>
              <a:t>6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165762" y="5583232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6</a:t>
            </a:r>
            <a:r>
              <a:rPr lang="en-US" dirty="0" smtClean="0"/>
              <a:t>= k</a:t>
            </a:r>
            <a:r>
              <a:rPr lang="en-US" baseline="-25000" dirty="0" smtClean="0"/>
              <a:t>6</a:t>
            </a:r>
            <a:r>
              <a:rPr lang="en-US" dirty="0" smtClean="0"/>
              <a:t>[ES]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38" name="Rectangle 37"/>
          <p:cNvSpPr/>
          <p:nvPr/>
        </p:nvSpPr>
        <p:spPr>
          <a:xfrm>
            <a:off x="4767682" y="6239564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&gt;4</a:t>
            </a:r>
            <a:r>
              <a:rPr lang="en-US" dirty="0" smtClean="0"/>
              <a:t>= r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11817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Model: Quasi-Steady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QSS on formation of [ES] complex</a:t>
            </a:r>
          </a:p>
          <a:p>
            <a:pPr lvl="1"/>
            <a:r>
              <a:rPr lang="en-US" dirty="0" smtClean="0"/>
              <a:t>This reaction intermediate formation is negligible </a:t>
            </a:r>
            <a:r>
              <a:rPr lang="en-US" dirty="0" err="1" smtClean="0"/>
              <a:t>wrt</a:t>
            </a:r>
            <a:r>
              <a:rPr lang="en-US" dirty="0" smtClean="0"/>
              <a:t> other system rates</a:t>
            </a:r>
          </a:p>
          <a:p>
            <a:pPr lvl="1"/>
            <a:r>
              <a:rPr lang="en-US" dirty="0" smtClean="0"/>
              <a:t>d[ES]/</a:t>
            </a:r>
            <a:r>
              <a:rPr lang="en-US" dirty="0" err="1" smtClean="0"/>
              <a:t>dt</a:t>
            </a:r>
            <a:r>
              <a:rPr lang="en-US" dirty="0" smtClean="0"/>
              <a:t> = 0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Plug in Rate Laws: Solve for 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Apply Enzyme Balance: [E] = [</a:t>
            </a:r>
            <a:r>
              <a:rPr lang="en-US" dirty="0" err="1" smtClean="0"/>
              <a:t>Eo</a:t>
            </a:r>
            <a:r>
              <a:rPr lang="en-US" dirty="0" smtClean="0"/>
              <a:t>] – [ES]</a:t>
            </a:r>
          </a:p>
          <a:p>
            <a:pPr lvl="1"/>
            <a:r>
              <a:rPr lang="en-US" dirty="0"/>
              <a:t>Solve for [ES</a:t>
            </a:r>
            <a:r>
              <a:rPr lang="en-US" dirty="0" smtClean="0"/>
              <a:t>]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DFE6D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2694" y="2819400"/>
            <a:ext cx="2962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ES</a:t>
            </a:r>
            <a:r>
              <a:rPr lang="en-US" dirty="0" smtClean="0"/>
              <a:t>= 0 = r</a:t>
            </a:r>
            <a:r>
              <a:rPr lang="en-US" baseline="-25000" dirty="0" smtClean="0"/>
              <a:t>1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baseline="-25000" dirty="0"/>
              <a:t>2 </a:t>
            </a:r>
            <a:r>
              <a:rPr lang="en-US" dirty="0" smtClean="0"/>
              <a:t>- </a:t>
            </a:r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r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dirty="0" smtClean="0"/>
              <a:t>- r</a:t>
            </a:r>
            <a:r>
              <a:rPr lang="en-US" baseline="-25000" dirty="0" smtClean="0"/>
              <a:t>5 </a:t>
            </a:r>
            <a:r>
              <a:rPr lang="en-US" dirty="0"/>
              <a:t>-</a:t>
            </a:r>
            <a:r>
              <a:rPr lang="en-US" dirty="0" smtClean="0"/>
              <a:t> r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3545961" y="3262441"/>
            <a:ext cx="249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1 </a:t>
            </a:r>
            <a:r>
              <a:rPr lang="en-US" dirty="0" smtClean="0"/>
              <a:t>= </a:t>
            </a:r>
            <a:r>
              <a:rPr lang="en-US" dirty="0"/>
              <a:t>r</a:t>
            </a:r>
            <a:r>
              <a:rPr lang="en-US" baseline="-25000" dirty="0"/>
              <a:t>2 </a:t>
            </a:r>
            <a:r>
              <a:rPr lang="en-US" dirty="0"/>
              <a:t>+ r</a:t>
            </a:r>
            <a:r>
              <a:rPr lang="en-US" baseline="-25000" dirty="0"/>
              <a:t>3</a:t>
            </a:r>
            <a:r>
              <a:rPr lang="en-US" dirty="0"/>
              <a:t> + r</a:t>
            </a:r>
            <a:r>
              <a:rPr lang="en-US" baseline="-25000" dirty="0"/>
              <a:t>4</a:t>
            </a:r>
            <a:r>
              <a:rPr lang="en-US" dirty="0"/>
              <a:t> + </a:t>
            </a:r>
            <a:r>
              <a:rPr lang="en-US" dirty="0" smtClean="0"/>
              <a:t>r</a:t>
            </a:r>
            <a:r>
              <a:rPr lang="en-US" baseline="-25000" dirty="0" smtClean="0"/>
              <a:t>5 </a:t>
            </a:r>
            <a:r>
              <a:rPr lang="en-US" dirty="0" smtClean="0"/>
              <a:t>+ r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715171" y="5610087"/>
                <a:ext cx="1842106" cy="6772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𝐸𝑆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171" y="5610087"/>
                <a:ext cx="1842106" cy="67723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04864" y="5638800"/>
                <a:ext cx="3749040" cy="6963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864" y="5638800"/>
                <a:ext cx="3749040" cy="69634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323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0" i="1" dirty="0" smtClean="0">
                    <a:latin typeface="Cambria Math"/>
                  </a:rPr>
                  <a:t> 	Where, </a:t>
                </a:r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&gt;</m:t>
                        </m:r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&gt;</m:t>
                            </m:r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DFE6D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334000" y="1752600"/>
                <a:ext cx="13413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𝑚𝑖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𝑜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1752600"/>
                <a:ext cx="1341329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8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K</a:t>
            </a:r>
            <a:r>
              <a:rPr lang="en-US" baseline="-25000" dirty="0" smtClean="0"/>
              <a:t>m</a:t>
            </a:r>
            <a:r>
              <a:rPr lang="en-US" dirty="0" smtClean="0"/>
              <a:t> and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mi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Hanes-Woolf Plot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𝑚𝑖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𝑚𝑖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[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𝑦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𝑚𝑥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+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𝑏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 smtClean="0"/>
                  <a:t>Plot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[S] </a:t>
                </a:r>
              </a:p>
              <a:p>
                <a:pPr lvl="2"/>
                <a:r>
                  <a:rPr lang="en-US" dirty="0" smtClean="0"/>
                  <a:t>Slope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		</a:t>
                </a:r>
                <a:r>
                  <a:rPr lang="en-US" dirty="0" err="1" smtClean="0"/>
                  <a:t>int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lvl="2"/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𝑟𝑎𝑡𝑒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𝑜𝑓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𝑝𝑟𝑜𝑑𝑢𝑐𝑡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𝑓𝑜𝑟𝑚𝑎𝑡𝑖𝑜𝑛</m:t>
                    </m:r>
                  </m:oMath>
                </a14:m>
                <a:endParaRPr lang="en-US" dirty="0" smtClean="0"/>
              </a:p>
              <a:p>
                <a:pPr marL="685800" lvl="2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2905125" cy="200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28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Hanes Wolf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3810000" cy="228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14800"/>
            <a:ext cx="3809999" cy="228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752600"/>
            <a:ext cx="3810000" cy="229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145159"/>
            <a:ext cx="3809999" cy="229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7960" y="1752600"/>
            <a:ext cx="7899240" cy="474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Curves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DFE6D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1905000"/>
          <a:ext cx="7467606" cy="2971797"/>
        </p:xfrm>
        <a:graphic>
          <a:graphicData uri="http://schemas.openxmlformats.org/drawingml/2006/table">
            <a:tbl>
              <a:tblPr/>
              <a:tblGrid>
                <a:gridCol w="720558"/>
                <a:gridCol w="851568"/>
                <a:gridCol w="589548"/>
                <a:gridCol w="589548"/>
                <a:gridCol w="589548"/>
                <a:gridCol w="589548"/>
                <a:gridCol w="589548"/>
                <a:gridCol w="589548"/>
                <a:gridCol w="589548"/>
                <a:gridCol w="589548"/>
                <a:gridCol w="589548"/>
                <a:gridCol w="589548"/>
              </a:tblGrid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Fructose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Dextrose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Sucrose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Maltose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g/lit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117692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116947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119224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117452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97311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221335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225473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253286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232430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215132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117942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366497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377819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392675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384555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351185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184722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614121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599447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572268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603267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547480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287493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1026310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1013099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1052692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948029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838894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551339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1.5385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1043259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967334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117498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285817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187266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223393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1296803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219133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175821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12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271685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333523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278922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313651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304513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238809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20594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27657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23021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117452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38251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29536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1026310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1013099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1052692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2.143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1296803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1.571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967334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0.829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551339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Curves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200400"/>
            <a:ext cx="3048000" cy="16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53000"/>
            <a:ext cx="3055008" cy="16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447800"/>
            <a:ext cx="3066128" cy="169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447800"/>
            <a:ext cx="304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3200400"/>
            <a:ext cx="304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4953000"/>
            <a:ext cx="3065174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81000" y="1524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Fit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3200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 Polynomial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" y="502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Logarithmic Fit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Curves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DFE6D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676400" y="1676400"/>
          <a:ext cx="5867400" cy="3428997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  <a:gridCol w="838200"/>
                <a:gridCol w="838200"/>
                <a:gridCol w="838200"/>
                <a:gridCol w="838200"/>
              </a:tblGrid>
              <a:tr h="282388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Concentration Curve Parameters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Fructose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Dextrose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Sucrose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Maltose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Malt-3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Malt-4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Slope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7.86E-07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8.21E-07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7.81E-07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1.43E-06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1.32E-06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1.49E-06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Y-int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272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US" sz="1100" b="1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-9.03E-13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-8.49E-13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-8.60E-13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1.16E-12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5.14E-13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-2.66E-12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1.71E-06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1.67E-06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1.68E-06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-1.30E-07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7.91E-07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3.04E-06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272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US" sz="1100" b="1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Coef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0.201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0.210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0.202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0.626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0.278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-2.048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-2.170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-2.073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-7.315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-4.121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-2.903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272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US" sz="1100" b="1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Experimental Results (70 C @ 55 min)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19287" y="138113"/>
            <a:ext cx="5153026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06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vs.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358188" cy="472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M-Sugars vs.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507706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M-Sugars vs. Time (Normalized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DFE6D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602731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Modeling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Order Kinetic Principles</a:t>
            </a:r>
          </a:p>
          <a:p>
            <a:pPr lvl="1"/>
            <a:r>
              <a:rPr lang="en-US" dirty="0" smtClean="0"/>
              <a:t>System of ODE’s captures behavior</a:t>
            </a:r>
          </a:p>
          <a:p>
            <a:pPr lvl="1"/>
            <a:r>
              <a:rPr lang="en-US" dirty="0" smtClean="0"/>
              <a:t>Doesn’t predict sugars based on proposed reaction kinetics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Monte-Carlo Probability</a:t>
            </a:r>
          </a:p>
          <a:p>
            <a:pPr lvl="1"/>
            <a:r>
              <a:rPr lang="en-US" dirty="0" smtClean="0"/>
              <a:t>“Overkill”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Michaelis-Menten</a:t>
            </a:r>
            <a:r>
              <a:rPr lang="en-US" dirty="0" smtClean="0"/>
              <a:t> Enzyme Kinetics</a:t>
            </a:r>
          </a:p>
          <a:p>
            <a:pPr lvl="1"/>
            <a:r>
              <a:rPr lang="en-US" dirty="0" smtClean="0"/>
              <a:t>Based on Substrate and Enzyme Concentrations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1B02B-1F0B-4D84-A9F9-B0A15A75A4DF}" type="slidenum">
              <a:rPr lang="en-US" smtClean="0">
                <a:solidFill>
                  <a:srgbClr val="DFE6D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DFE6D0"/>
              </a:solidFill>
            </a:endParaRPr>
          </a:p>
        </p:txBody>
      </p:sp>
      <p:grpSp>
        <p:nvGrpSpPr>
          <p:cNvPr id="5" name="Group 180"/>
          <p:cNvGrpSpPr>
            <a:grpSpLocks/>
          </p:cNvGrpSpPr>
          <p:nvPr/>
        </p:nvGrpSpPr>
        <p:grpSpPr bwMode="auto">
          <a:xfrm>
            <a:off x="3516517" y="2438400"/>
            <a:ext cx="5472846" cy="3613948"/>
            <a:chOff x="0" y="0"/>
            <a:chExt cx="54864" cy="39750"/>
          </a:xfrm>
        </p:grpSpPr>
        <p:pic>
          <p:nvPicPr>
            <p:cNvPr id="6" name="Picture 17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3894" cy="36303"/>
            </a:xfrm>
            <a:prstGeom prst="rect">
              <a:avLst/>
            </a:prstGeom>
            <a:noFill/>
          </p:spPr>
        </p:pic>
        <p:sp>
          <p:nvSpPr>
            <p:cNvPr id="7" name="Text Box 179"/>
            <p:cNvSpPr txBox="1">
              <a:spLocks noChangeArrowheads="1"/>
            </p:cNvSpPr>
            <p:nvPr/>
          </p:nvSpPr>
          <p:spPr bwMode="auto">
            <a:xfrm>
              <a:off x="0" y="37719"/>
              <a:ext cx="54864" cy="20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Wort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Carbohydrate Model @ 63</a:t>
              </a:r>
              <a:r>
                <a:rPr lang="en-US" sz="1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C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65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887</Words>
  <Application>Microsoft Office PowerPoint</Application>
  <PresentationFormat>On-screen Show (4:3)</PresentationFormat>
  <Paragraphs>385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Thatch</vt:lpstr>
      <vt:lpstr>Calibration Curves</vt:lpstr>
      <vt:lpstr>Calibration Curves</vt:lpstr>
      <vt:lpstr>Calibration Curves</vt:lpstr>
      <vt:lpstr>Calibration Curves</vt:lpstr>
      <vt:lpstr>Experimental Results (70 C @ 55 min)</vt:lpstr>
      <vt:lpstr>Extract vs. Time</vt:lpstr>
      <vt:lpstr>M-Sugars vs. Time</vt:lpstr>
      <vt:lpstr>M-Sugars vs. Time (Normalized</vt:lpstr>
      <vt:lpstr>Different Modeling Methods</vt:lpstr>
      <vt:lpstr>Michaelis-Menten Enzyme Kinetics </vt:lpstr>
      <vt:lpstr>Notes On Board</vt:lpstr>
      <vt:lpstr>Proposed Hydrolysis Mechanism</vt:lpstr>
      <vt:lpstr>Assumptions/Simplifications</vt:lpstr>
      <vt:lpstr>Simplified Model</vt:lpstr>
      <vt:lpstr>Simplified Model: Quasi-Steady State</vt:lpstr>
      <vt:lpstr>Solving</vt:lpstr>
      <vt:lpstr>Getting Km and Vmi</vt:lpstr>
      <vt:lpstr>Experimental Hanes Wolf Plots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Starch Hydrolysis</dc:title>
  <dc:creator>Mark Williams</dc:creator>
  <cp:lastModifiedBy>Mark Williams</cp:lastModifiedBy>
  <cp:revision>45</cp:revision>
  <dcterms:created xsi:type="dcterms:W3CDTF">2011-10-28T05:47:49Z</dcterms:created>
  <dcterms:modified xsi:type="dcterms:W3CDTF">2012-04-14T18:20:11Z</dcterms:modified>
</cp:coreProperties>
</file>